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80" r:id="rId8"/>
    <p:sldId id="269" r:id="rId9"/>
    <p:sldId id="264" r:id="rId10"/>
    <p:sldId id="270" r:id="rId11"/>
    <p:sldId id="275" r:id="rId12"/>
    <p:sldId id="271" r:id="rId13"/>
    <p:sldId id="272" r:id="rId14"/>
    <p:sldId id="273" r:id="rId15"/>
    <p:sldId id="274" r:id="rId16"/>
    <p:sldId id="258" r:id="rId17"/>
    <p:sldId id="276" r:id="rId18"/>
    <p:sldId id="277" r:id="rId19"/>
    <p:sldId id="278" r:id="rId20"/>
    <p:sldId id="279" r:id="rId21"/>
    <p:sldId id="25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D33F-D36C-472C-AA0B-7EDA5A7D6B54}" type="datetimeFigureOut">
              <a:rPr lang="en-US" smtClean="0"/>
              <a:t>12/15/2018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1AB4-CAB1-4B65-8EF0-36F4445A869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omanes/Ryerson-Capston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91680" y="4509120"/>
            <a:ext cx="61926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Constantin</a:t>
            </a:r>
            <a:r>
              <a:rPr lang="en-US" sz="32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Romanescu</a:t>
            </a: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b="1" i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(500762092)</a:t>
            </a:r>
            <a:endParaRPr lang="en-US" sz="2400" b="1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0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US" sz="20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hlinkClick r:id="rId2"/>
              </a:rPr>
              <a:t>github.com/cromanes/Ryerson-Capstone</a:t>
            </a:r>
            <a:endParaRPr lang="en-US" sz="2000" b="1" i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908720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Using Predictive Analytics to Design Investment Strategies for </a:t>
            </a:r>
            <a:r>
              <a:rPr lang="en-US" sz="4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Fintech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Lending </a:t>
            </a:r>
            <a:endParaRPr lang="en-US" sz="48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Binomial Classification - Results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861048"/>
            <a:ext cx="86764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Default is the positive class (except for the AUC calculations);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Most algorithms fail to identify a single default case;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AUC and Brier coefficient calculations indicate a rather good separation between default and non-default cases;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Needs to look more closely at the ROC. </a:t>
            </a:r>
            <a:endParaRPr lang="en-US" sz="20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 l="5690" t="43833" r="55437" b="22567"/>
          <a:stretch>
            <a:fillRect/>
          </a:stretch>
        </p:blipFill>
        <p:spPr bwMode="auto">
          <a:xfrm>
            <a:off x="251520" y="1412776"/>
            <a:ext cx="8732337" cy="231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Binomial Classification - Results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8064896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51520" y="5013176"/>
            <a:ext cx="2088232" cy="4320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One-way </a:t>
            </a:r>
            <a:r>
              <a:rPr lang="en-CA" sz="2000" b="1" dirty="0" err="1" smtClean="0"/>
              <a:t>Anova</a:t>
            </a:r>
            <a:endParaRPr lang="en-US" sz="2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059832" y="5013176"/>
            <a:ext cx="2088232" cy="4320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err="1" smtClean="0"/>
              <a:t>TuckeyHSD</a:t>
            </a:r>
            <a:endParaRPr lang="en-US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868144" y="5013176"/>
            <a:ext cx="2088232" cy="43204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Occam’s razor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364088" y="5949280"/>
            <a:ext cx="252028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 smtClean="0"/>
              <a:t>Logistic Regression</a:t>
            </a:r>
            <a:endParaRPr lang="en-US" sz="2400" b="1" dirty="0"/>
          </a:p>
        </p:txBody>
      </p:sp>
      <p:sp>
        <p:nvSpPr>
          <p:cNvPr id="30722" name="AutoShape 2" descr="Image result for winner s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AutoShape 4" descr="Image result for winner s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6" name="AutoShape 6" descr="Image result for winner st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8" name="Picture 8" descr="Image result for winner star"/>
          <p:cNvPicPr>
            <a:picLocks noChangeAspect="1" noChangeArrowheads="1"/>
          </p:cNvPicPr>
          <p:nvPr/>
        </p:nvPicPr>
        <p:blipFill>
          <a:blip r:embed="rId3" cstate="print"/>
          <a:srcRect b="11742"/>
          <a:stretch>
            <a:fillRect/>
          </a:stretch>
        </p:blipFill>
        <p:spPr bwMode="auto">
          <a:xfrm>
            <a:off x="3923928" y="5733256"/>
            <a:ext cx="1250758" cy="936104"/>
          </a:xfrm>
          <a:prstGeom prst="rect">
            <a:avLst/>
          </a:prstGeom>
          <a:noFill/>
        </p:spPr>
      </p:pic>
      <p:sp>
        <p:nvSpPr>
          <p:cNvPr id="16" name="Right Arrow 15"/>
          <p:cNvSpPr/>
          <p:nvPr/>
        </p:nvSpPr>
        <p:spPr>
          <a:xfrm>
            <a:off x="2411760" y="5157192"/>
            <a:ext cx="576064" cy="14401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220072" y="5157192"/>
            <a:ext cx="576064" cy="144016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ved Left Arrow 18"/>
          <p:cNvSpPr/>
          <p:nvPr/>
        </p:nvSpPr>
        <p:spPr>
          <a:xfrm>
            <a:off x="8172400" y="5157192"/>
            <a:ext cx="720080" cy="1224136"/>
          </a:xfrm>
          <a:prstGeom prst="curvedLef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Dealing with unbalanced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t="18806" b="3881"/>
          <a:stretch>
            <a:fillRect/>
          </a:stretch>
        </p:blipFill>
        <p:spPr bwMode="auto">
          <a:xfrm>
            <a:off x="251520" y="1196752"/>
            <a:ext cx="8312440" cy="333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 l="7838" t="53633" r="67249" b="20467"/>
          <a:stretch>
            <a:fillRect/>
          </a:stretch>
        </p:blipFill>
        <p:spPr bwMode="auto">
          <a:xfrm>
            <a:off x="395536" y="4437112"/>
            <a:ext cx="6682265" cy="2131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Naïve Model Evaluation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380672"/>
            <a:ext cx="8676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All three models outperform the random model by ~ 60 %;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There are no statistically significant differences between the proposed models;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There is plenty of room for model improvement.</a:t>
            </a:r>
            <a:endParaRPr lang="en-US" sz="2000" dirty="0"/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6804248" cy="314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 descr="https://i.kym-cdn.com/entries/icons/original/000/016/909/Creation_of_Adam.jpg"/>
          <p:cNvPicPr>
            <a:picLocks noChangeAspect="1" noChangeArrowheads="1"/>
          </p:cNvPicPr>
          <p:nvPr/>
        </p:nvPicPr>
        <p:blipFill>
          <a:blip r:embed="rId3" cstate="print"/>
          <a:srcRect l="47249" t="27720" b="19361"/>
          <a:stretch>
            <a:fillRect/>
          </a:stretch>
        </p:blipFill>
        <p:spPr bwMode="auto">
          <a:xfrm>
            <a:off x="6876256" y="1196752"/>
            <a:ext cx="2009800" cy="1512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912" t="44243" r="33485" b="25561"/>
          <a:stretch>
            <a:fillRect/>
          </a:stretch>
        </p:blipFill>
        <p:spPr bwMode="auto">
          <a:xfrm>
            <a:off x="3124132" y="3140968"/>
            <a:ext cx="601986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Deployment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13530" t="30533" r="72939" b="14867"/>
          <a:stretch>
            <a:fillRect/>
          </a:stretch>
        </p:blipFill>
        <p:spPr bwMode="auto">
          <a:xfrm>
            <a:off x="179512" y="1268760"/>
            <a:ext cx="4031432" cy="499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ircular Arrow 20"/>
          <p:cNvSpPr/>
          <p:nvPr/>
        </p:nvSpPr>
        <p:spPr>
          <a:xfrm>
            <a:off x="3491880" y="2060848"/>
            <a:ext cx="2880320" cy="237626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00530"/>
              <a:gd name="adj5" fmla="val 125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1412776"/>
            <a:ext cx="820891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statistical and graphical methods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gain insights on the loans offered by Lending Club;</a:t>
            </a: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used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wide range of machine learning algorithms to identify loans likely to default;</a:t>
            </a: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designed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tested investment models that yield better annualized returns on investment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CA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classification results are consistent with results from peer-reviewed publications;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created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deployable model using Azure ML.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83567" y="1772812"/>
            <a:ext cx="8063205" cy="3109398"/>
            <a:chOff x="683567" y="1772812"/>
            <a:chExt cx="8063205" cy="3109398"/>
          </a:xfrm>
        </p:grpSpPr>
        <p:pic>
          <p:nvPicPr>
            <p:cNvPr id="8" name="Picture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860030" y="1772816"/>
              <a:ext cx="3886742" cy="3109394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  <p:pic>
          <p:nvPicPr>
            <p:cNvPr id="9" name="Picture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83567" y="1772812"/>
              <a:ext cx="3886742" cy="3109394"/>
            </a:xfrm>
            <a:prstGeom prst="rect">
              <a:avLst/>
            </a:prstGeom>
            <a:noFill/>
            <a:ln w="9525">
              <a:noFill/>
              <a:headEnd/>
              <a:tailEnd/>
            </a:ln>
          </p:spPr>
        </p:pic>
      </p:grpSp>
      <p:sp>
        <p:nvSpPr>
          <p:cNvPr id="13" name="Rectangle 12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Insights from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Numeric Values Correlations</a:t>
            </a:r>
            <a:endParaRPr lang="en-US" dirty="0"/>
          </a:p>
        </p:txBody>
      </p:sp>
      <p:pic>
        <p:nvPicPr>
          <p:cNvPr id="4" name="Picture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718426" y="1844824"/>
            <a:ext cx="6949918" cy="46114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Interest Rate Conditional Plots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61937" y="1580949"/>
            <a:ext cx="4620126" cy="36961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Loan Purpose Conditional Plots</a:t>
            </a:r>
            <a:endParaRPr lang="en-US" dirty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9514" y="1700811"/>
            <a:ext cx="4206827" cy="33654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937173" y="1772816"/>
            <a:ext cx="4206827" cy="336546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307" t="57450" r="77901" b="21186"/>
          <a:stretch>
            <a:fillRect/>
          </a:stretch>
        </p:blipFill>
        <p:spPr bwMode="auto">
          <a:xfrm>
            <a:off x="0" y="3504692"/>
            <a:ext cx="9101836" cy="335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9341" t="55033" r="64457" b="28167"/>
          <a:stretch>
            <a:fillRect/>
          </a:stretch>
        </p:blipFill>
        <p:spPr bwMode="auto">
          <a:xfrm>
            <a:off x="0" y="0"/>
            <a:ext cx="5472608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196752"/>
            <a:ext cx="8532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founded in 2007, in San Francisco;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largest Peer-to-Peer (P2P) lending institution;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first P2P IPO in December 2014;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more than 41 billion USD in loan issuance (09/2018);</a:t>
            </a:r>
          </a:p>
          <a:p>
            <a:pPr>
              <a:buFont typeface="Arial" pitchFamily="34" charset="0"/>
              <a:buChar char="•"/>
            </a:pPr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makes its loan data publicly available.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Interest Rate vs. Loan Grade</a:t>
            </a:r>
            <a:endParaRPr lang="en-US" dirty="0"/>
          </a:p>
        </p:txBody>
      </p:sp>
      <p:pic>
        <p:nvPicPr>
          <p:cNvPr id="4" name="Picture"/>
          <p:cNvPicPr>
            <a:picLocks noChangeAspect="1"/>
          </p:cNvPicPr>
          <p:nvPr/>
        </p:nvPicPr>
        <p:blipFill>
          <a:blip r:embed="rId2" cstate="print"/>
          <a:srcRect t="16258" b="4419"/>
          <a:stretch>
            <a:fillRect/>
          </a:stretch>
        </p:blipFill>
        <p:spPr bwMode="auto">
          <a:xfrm>
            <a:off x="1259632" y="2060848"/>
            <a:ext cx="6858957" cy="43525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501" t="28308" r="59625" b="10159"/>
          <a:stretch>
            <a:fillRect/>
          </a:stretch>
        </p:blipFill>
        <p:spPr bwMode="auto">
          <a:xfrm>
            <a:off x="0" y="1700808"/>
            <a:ext cx="916747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analytics pipeline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https://upload.wikimedia.org/wikipedia/commons/thumb/b/b9/CRISP-DM_Process_Diagram.png/800px-CRISP-DM_Process_Diagram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5" y="1916832"/>
            <a:ext cx="3798060" cy="380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052736"/>
            <a:ext cx="892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Cross-Industry Standard Process for Data Mining (CRISP – DM)*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12776"/>
            <a:ext cx="86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(Chapman et al.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(2000). CRISP-DM 1.0. Step-by-step data mining guide. Chicago, 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301208"/>
            <a:ext cx="4998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Tools:</a:t>
            </a:r>
          </a:p>
          <a:p>
            <a:pPr>
              <a:buFont typeface="Arial" pitchFamily="34" charset="0"/>
              <a:buChar char="•"/>
            </a:pP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 R, SQL;</a:t>
            </a:r>
          </a:p>
          <a:p>
            <a:pPr>
              <a:buFont typeface="Arial" pitchFamily="34" charset="0"/>
              <a:buChar char="•"/>
            </a:pPr>
            <a:r>
              <a:rPr lang="en-CA" sz="2400" dirty="0" smtClean="0">
                <a:latin typeface="Times New Roman" pitchFamily="18" charset="0"/>
                <a:cs typeface="Times New Roman" pitchFamily="18" charset="0"/>
              </a:rPr>
              <a:t> Cloud computing (Azure ML, h2o.ai)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Insights from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5733256"/>
            <a:ext cx="86764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Loan defaults and prepayment lead to a decrease in investor earnings.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There is a slight increase in the prepayment rate.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/>
          </p:cNvPicPr>
          <p:nvPr>
            <p:ph idx="1"/>
          </p:nvPr>
        </p:nvPicPr>
        <p:blipFill>
          <a:blip r:embed="rId2" cstate="print"/>
          <a:srcRect l="48000" t="39633" r="29879" b="15567"/>
          <a:stretch>
            <a:fillRect/>
          </a:stretch>
        </p:blipFill>
        <p:spPr bwMode="auto">
          <a:xfrm>
            <a:off x="251520" y="980728"/>
            <a:ext cx="728377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508104" y="1412776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3-year loans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992" y="2780928"/>
            <a:ext cx="144783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5-year loans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Gaining Insights from Data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013176"/>
            <a:ext cx="8676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Both loan prepayments and loan defaults peak at approximately 12 months;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Borrowers of high grade loans (low interest rate) are more likely to prepay;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 Borrowers of lower grade loans are more likely to default on their loans.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 cstate="print"/>
          <a:srcRect l="48000" t="40599" r="30094" b="15301"/>
          <a:stretch>
            <a:fillRect/>
          </a:stretch>
        </p:blipFill>
        <p:spPr bwMode="auto">
          <a:xfrm>
            <a:off x="0" y="1628800"/>
            <a:ext cx="4176464" cy="317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 cstate="print"/>
          <a:srcRect l="48214" t="41033" r="30309" b="14867"/>
          <a:stretch>
            <a:fillRect/>
          </a:stretch>
        </p:blipFill>
        <p:spPr bwMode="auto">
          <a:xfrm>
            <a:off x="4014676" y="1628800"/>
            <a:ext cx="5129324" cy="314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(pre-)preparation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043608" y="1340768"/>
            <a:ext cx="7056784" cy="4728525"/>
            <a:chOff x="1043608" y="1196752"/>
            <a:chExt cx="7056784" cy="4728525"/>
          </a:xfrm>
          <a:solidFill>
            <a:schemeClr val="accent1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043608" y="1196752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Selection: remove features added at a later time</a:t>
              </a:r>
              <a:endParaRPr lang="en-US" sz="20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043608" y="1892829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</a:t>
              </a:r>
              <a:r>
                <a:rPr lang="en-CA" sz="2000" b="1" dirty="0" smtClean="0"/>
                <a:t>Selection: remove features with more than 80% NA’s, (N)ZV, too many levels</a:t>
              </a:r>
              <a:endParaRPr lang="en-US" sz="2000" b="1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43608" y="4581128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Split data into train – validation – test sets (60/ 20/ 20)</a:t>
              </a:r>
              <a:endParaRPr lang="en-US" sz="2000" b="1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43608" y="5421221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Add  a second test set with data released in Nov., 2018</a:t>
              </a:r>
              <a:endParaRPr lang="en-US" sz="2000" b="1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43608" y="3861048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Basic Feature Transformations</a:t>
              </a:r>
              <a:endParaRPr lang="en-US" sz="2000" b="1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43608" y="2876938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Add features with socio-economic impact: unemployment rate, </a:t>
              </a:r>
            </a:p>
            <a:p>
              <a:pPr algn="ctr"/>
              <a:r>
                <a:rPr lang="en-CA" sz="2000" b="1" dirty="0" smtClean="0"/>
                <a:t>S&amp;P 500 index, Credit card </a:t>
              </a:r>
              <a:r>
                <a:rPr lang="en-CA" sz="2000" b="1" dirty="0" err="1" smtClean="0"/>
                <a:t>avg</a:t>
              </a:r>
              <a:r>
                <a:rPr lang="en-CA" sz="2000" b="1" smtClean="0"/>
                <a:t> rates, </a:t>
              </a:r>
              <a:r>
                <a:rPr lang="en-CA" sz="2000" b="1" dirty="0" smtClean="0"/>
                <a:t>T-bills rates</a:t>
              </a:r>
              <a:r>
                <a:rPr lang="en-CA" sz="2000" b="1" dirty="0" smtClean="0"/>
                <a:t> </a:t>
              </a:r>
              <a:endParaRPr lang="en-US" sz="2000" b="1" dirty="0"/>
            </a:p>
          </p:txBody>
        </p:sp>
        <p:sp>
          <p:nvSpPr>
            <p:cNvPr id="40" name="Right Arrow 39"/>
            <p:cNvSpPr/>
            <p:nvPr/>
          </p:nvSpPr>
          <p:spPr>
            <a:xfrm rot="5400000">
              <a:off x="4427984" y="1628800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5400000">
              <a:off x="4427984" y="2636912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5400000">
              <a:off x="4427984" y="3573016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rot="5400000">
              <a:off x="4427984" y="5157193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4427984" y="4293096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preparation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45"/>
          <p:cNvGrpSpPr/>
          <p:nvPr/>
        </p:nvGrpSpPr>
        <p:grpSpPr>
          <a:xfrm>
            <a:off x="1043608" y="1052736"/>
            <a:ext cx="7056784" cy="5544616"/>
            <a:chOff x="1043608" y="1196752"/>
            <a:chExt cx="7056784" cy="5544616"/>
          </a:xfrm>
          <a:solidFill>
            <a:schemeClr val="accent1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1043608" y="1196752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Impute  missing values</a:t>
              </a:r>
              <a:endParaRPr lang="en-US" sz="20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043608" y="1892829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Selection based on correlation between independent </a:t>
              </a:r>
              <a:r>
                <a:rPr lang="en-CA" sz="2000" b="1" dirty="0" smtClean="0"/>
                <a:t>features (</a:t>
              </a:r>
              <a:r>
                <a:rPr lang="en-CA" sz="2000" b="1" dirty="0" smtClean="0"/>
                <a:t>Pearson, </a:t>
              </a:r>
              <a:r>
                <a:rPr lang="en-CA" sz="2000" b="1" dirty="0" smtClean="0">
                  <a:latin typeface="Symbol" pitchFamily="18" charset="2"/>
                </a:rPr>
                <a:t>c</a:t>
              </a:r>
              <a:r>
                <a:rPr lang="en-CA" sz="2000" b="1" baseline="30000" dirty="0" smtClean="0"/>
                <a:t>2</a:t>
              </a:r>
              <a:r>
                <a:rPr lang="en-CA" sz="2000" b="1" dirty="0" smtClean="0"/>
                <a:t> tests)</a:t>
              </a:r>
              <a:endParaRPr lang="en-US" sz="2000" b="1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043608" y="3861047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Data transformation of the numerical variables using basic transformations (log, </a:t>
              </a:r>
              <a:r>
                <a:rPr lang="en-CA" sz="2000" b="1" dirty="0" err="1" smtClean="0"/>
                <a:t>sqrt</a:t>
              </a:r>
              <a:r>
                <a:rPr lang="en-CA" sz="2000" b="1" dirty="0" smtClean="0"/>
                <a:t>, 1/</a:t>
              </a:r>
              <a:r>
                <a:rPr lang="en-CA" sz="2000" b="1" dirty="0" err="1" smtClean="0"/>
                <a:t>sqrt</a:t>
              </a:r>
              <a:r>
                <a:rPr lang="en-CA" sz="2000" b="1" dirty="0" smtClean="0"/>
                <a:t>) to reduce skew</a:t>
              </a:r>
              <a:endParaRPr lang="en-US" sz="2000" b="1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043608" y="4701140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Data transformation of categorical features to reduce the imbalance between levels</a:t>
              </a:r>
              <a:endParaRPr lang="en-US" sz="2000" b="1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043608" y="5541233"/>
              <a:ext cx="7056784" cy="3600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Engineering</a:t>
              </a:r>
              <a:endParaRPr lang="en-US" sz="20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043608" y="6237312"/>
              <a:ext cx="7056784" cy="5040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Apply all transformations to the validation, test and new datasets</a:t>
              </a:r>
              <a:endParaRPr lang="en-US" sz="2000" b="1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043608" y="2876938"/>
              <a:ext cx="7056784" cy="648072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Feature Selection based on correlation between </a:t>
              </a:r>
              <a:r>
                <a:rPr lang="en-CA" sz="2000" b="1" dirty="0" err="1" smtClean="0"/>
                <a:t>loan_status</a:t>
              </a:r>
              <a:r>
                <a:rPr lang="en-CA" sz="2000" b="1" dirty="0" smtClean="0"/>
                <a:t> and the independent features (Wilcox, </a:t>
              </a:r>
              <a:r>
                <a:rPr lang="en-CA" sz="2000" b="1" dirty="0" smtClean="0">
                  <a:latin typeface="Symbol" pitchFamily="18" charset="2"/>
                </a:rPr>
                <a:t>c</a:t>
              </a:r>
              <a:r>
                <a:rPr lang="en-CA" sz="2000" b="1" baseline="30000" dirty="0" smtClean="0"/>
                <a:t>2</a:t>
              </a:r>
              <a:r>
                <a:rPr lang="en-CA" sz="2000" b="1" dirty="0" smtClean="0"/>
                <a:t> tests)</a:t>
              </a:r>
              <a:endParaRPr lang="en-US" sz="2000" b="1" dirty="0"/>
            </a:p>
          </p:txBody>
        </p:sp>
        <p:sp>
          <p:nvSpPr>
            <p:cNvPr id="40" name="Right Arrow 39"/>
            <p:cNvSpPr/>
            <p:nvPr/>
          </p:nvSpPr>
          <p:spPr>
            <a:xfrm rot="5400000">
              <a:off x="4427984" y="1628800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5400000">
              <a:off x="4427984" y="2636912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5400000">
              <a:off x="4427984" y="3573016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rot="5400000">
              <a:off x="4427984" y="4437112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4427984" y="5301208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ight Arrow 44"/>
            <p:cNvSpPr/>
            <p:nvPr/>
          </p:nvSpPr>
          <p:spPr>
            <a:xfrm rot="5400000">
              <a:off x="4427984" y="5949280"/>
              <a:ext cx="216024" cy="216024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1979712" y="2636912"/>
            <a:ext cx="3888432" cy="7200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Approach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6"/>
          <p:cNvGrpSpPr/>
          <p:nvPr/>
        </p:nvGrpSpPr>
        <p:grpSpPr>
          <a:xfrm>
            <a:off x="683568" y="1268760"/>
            <a:ext cx="7560841" cy="3312368"/>
            <a:chOff x="899592" y="1088740"/>
            <a:chExt cx="7869446" cy="4680520"/>
          </a:xfrm>
          <a:solidFill>
            <a:schemeClr val="accent1">
              <a:lumMod val="75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899592" y="1088740"/>
              <a:ext cx="504056" cy="4608512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3200" b="1" dirty="0" smtClean="0"/>
                <a:t>Data</a:t>
              </a:r>
              <a:endParaRPr lang="en-US" sz="3200" b="1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619672" y="1520788"/>
              <a:ext cx="792088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699792" y="1376772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Regression</a:t>
              </a:r>
              <a:endParaRPr lang="en-US" sz="2000" b="1" dirty="0"/>
            </a:p>
          </p:txBody>
        </p:sp>
        <p:sp>
          <p:nvSpPr>
            <p:cNvPr id="13" name="Right Arrow 12"/>
            <p:cNvSpPr/>
            <p:nvPr/>
          </p:nvSpPr>
          <p:spPr>
            <a:xfrm rot="19949127">
              <a:off x="1599999" y="2664975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99792" y="2312876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2-way Regression</a:t>
              </a:r>
              <a:endParaRPr lang="en-US" sz="2000" b="1" dirty="0"/>
            </a:p>
          </p:txBody>
        </p:sp>
        <p:sp>
          <p:nvSpPr>
            <p:cNvPr id="15" name="Right Arrow 14"/>
            <p:cNvSpPr/>
            <p:nvPr/>
          </p:nvSpPr>
          <p:spPr>
            <a:xfrm rot="1939878">
              <a:off x="1585622" y="3344120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99792" y="3320988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ctr"/>
              <a:r>
                <a:rPr lang="en-CA" sz="2000" b="1" dirty="0" smtClean="0"/>
                <a:t>Binomial Classification</a:t>
              </a:r>
              <a:endParaRPr lang="en-US" sz="2000" b="1" dirty="0"/>
            </a:p>
          </p:txBody>
        </p:sp>
        <p:sp>
          <p:nvSpPr>
            <p:cNvPr id="17" name="Right Arrow 16"/>
            <p:cNvSpPr/>
            <p:nvPr/>
          </p:nvSpPr>
          <p:spPr>
            <a:xfrm rot="19949127">
              <a:off x="1599998" y="4393167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699792" y="4041068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3-way Regression</a:t>
              </a:r>
              <a:endParaRPr lang="en-US" sz="2000" b="1" dirty="0"/>
            </a:p>
          </p:txBody>
        </p:sp>
        <p:sp>
          <p:nvSpPr>
            <p:cNvPr id="19" name="Right Arrow 18"/>
            <p:cNvSpPr/>
            <p:nvPr/>
          </p:nvSpPr>
          <p:spPr>
            <a:xfrm rot="1939878">
              <a:off x="1585621" y="5072312"/>
              <a:ext cx="936104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99792" y="5049180"/>
              <a:ext cx="3168352" cy="504056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Multinomial Classification</a:t>
              </a:r>
              <a:endParaRPr lang="en-US" sz="2000" b="1" dirty="0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6228184" y="1520788"/>
              <a:ext cx="1080120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6012160" y="2600908"/>
              <a:ext cx="72008" cy="1152128"/>
            </a:xfrm>
            <a:prstGeom prst="rightBrace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6012160" y="4257092"/>
              <a:ext cx="72008" cy="1152128"/>
            </a:xfrm>
            <a:prstGeom prst="rightBrace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6228184" y="3104964"/>
              <a:ext cx="1080120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228184" y="4761148"/>
              <a:ext cx="1080120" cy="144016"/>
            </a:xfrm>
            <a:prstGeom prst="rightArrow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740352" y="1160749"/>
              <a:ext cx="1028686" cy="4608511"/>
            </a:xfrm>
            <a:prstGeom prst="roundRect">
              <a:avLst/>
            </a:prstGeom>
            <a:grp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3200" b="1" dirty="0" smtClean="0"/>
                <a:t>Return on Investment</a:t>
              </a:r>
              <a:endParaRPr lang="en-US" sz="3200" b="1" dirty="0"/>
            </a:p>
          </p:txBody>
        </p:sp>
      </p:grp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5766292"/>
            <a:ext cx="8458000" cy="759052"/>
          </a:xfrm>
          <a:prstGeom prst="rect">
            <a:avLst/>
          </a:prstGeom>
          <a:noFill/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0" y="990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4940097"/>
            <a:ext cx="4151810" cy="6491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0872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Binomial Classification - Approach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43608" y="1424778"/>
            <a:ext cx="7056784" cy="4092454"/>
            <a:chOff x="899592" y="620688"/>
            <a:chExt cx="7056784" cy="4092454"/>
          </a:xfrm>
          <a:solidFill>
            <a:schemeClr val="accent1">
              <a:lumMod val="75000"/>
            </a:schemeClr>
          </a:solidFill>
        </p:grpSpPr>
        <p:sp>
          <p:nvSpPr>
            <p:cNvPr id="29" name="Rounded Rectangle 28"/>
            <p:cNvSpPr/>
            <p:nvPr/>
          </p:nvSpPr>
          <p:spPr>
            <a:xfrm>
              <a:off x="899592" y="620688"/>
              <a:ext cx="7056784" cy="360040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Choose an algorithm</a:t>
              </a:r>
              <a:endParaRPr lang="en-US" sz="20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9592" y="1316765"/>
              <a:ext cx="7056784" cy="648072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Run feature selection</a:t>
              </a:r>
              <a:endParaRPr lang="en-US" sz="2000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9592" y="3284983"/>
              <a:ext cx="7056784" cy="504056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Measure performance metrics of the test and new datasets</a:t>
              </a:r>
              <a:endParaRPr lang="en-US" sz="2000" b="1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899592" y="4125076"/>
              <a:ext cx="7056784" cy="588066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Measure the variance of performance metrics using repeated </a:t>
              </a:r>
              <a:r>
                <a:rPr lang="en-CA" sz="2000" b="1" dirty="0" smtClean="0"/>
                <a:t>cross-validation (10 x 10)</a:t>
              </a:r>
              <a:endParaRPr lang="en-US" sz="20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899592" y="2300874"/>
              <a:ext cx="7056784" cy="648072"/>
            </a:xfrm>
            <a:prstGeom prst="roundRect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CA" sz="2000" b="1" dirty="0" smtClean="0"/>
                <a:t>Tune algorithm parameters using the train and validation sets</a:t>
              </a:r>
              <a:endParaRPr lang="en-US" sz="2000" b="1" dirty="0"/>
            </a:p>
          </p:txBody>
        </p:sp>
        <p:sp>
          <p:nvSpPr>
            <p:cNvPr id="34" name="Right Arrow 33"/>
            <p:cNvSpPr/>
            <p:nvPr/>
          </p:nvSpPr>
          <p:spPr>
            <a:xfrm rot="5400000">
              <a:off x="4283968" y="1052736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ight Arrow 34"/>
            <p:cNvSpPr/>
            <p:nvPr/>
          </p:nvSpPr>
          <p:spPr>
            <a:xfrm rot="5400000">
              <a:off x="4283968" y="2060848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4283968" y="2996952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5400000">
              <a:off x="4283968" y="3861048"/>
              <a:ext cx="216024" cy="216024"/>
            </a:xfrm>
            <a:prstGeom prst="rightArrow">
              <a:avLst/>
            </a:prstGeom>
            <a:grp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3917</TotalTime>
  <Words>618</Words>
  <Application>Microsoft Office PowerPoint</Application>
  <PresentationFormat>On-screen Show (4:3)</PresentationFormat>
  <Paragraphs>83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Data analytics pipeline</vt:lpstr>
      <vt:lpstr>Gaining Insights from Data</vt:lpstr>
      <vt:lpstr>Gaining Insights from Data</vt:lpstr>
      <vt:lpstr>Data (pre-)preparation</vt:lpstr>
      <vt:lpstr>Data preparation</vt:lpstr>
      <vt:lpstr>Modelling Approach</vt:lpstr>
      <vt:lpstr>Binomial Classification - Approach</vt:lpstr>
      <vt:lpstr>Binomial Classification - Results</vt:lpstr>
      <vt:lpstr>Binomial Classification - Results</vt:lpstr>
      <vt:lpstr>Dealing with unbalanced data</vt:lpstr>
      <vt:lpstr>Naïve Model Evaluation</vt:lpstr>
      <vt:lpstr>Model Deployment</vt:lpstr>
      <vt:lpstr>Conclusions</vt:lpstr>
      <vt:lpstr>Gaining Insights from Data</vt:lpstr>
      <vt:lpstr>Numeric Values Correlations</vt:lpstr>
      <vt:lpstr>Interest Rate Conditional Plots</vt:lpstr>
      <vt:lpstr>Loan Purpose Conditional Plots</vt:lpstr>
      <vt:lpstr>Interest Rate vs. Loan Grade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Constantin Romanescu</dc:creator>
  <cp:lastModifiedBy>Constantin Romanescu</cp:lastModifiedBy>
  <cp:revision>204</cp:revision>
  <dcterms:created xsi:type="dcterms:W3CDTF">2018-12-16T02:18:30Z</dcterms:created>
  <dcterms:modified xsi:type="dcterms:W3CDTF">2018-12-18T19:36:04Z</dcterms:modified>
</cp:coreProperties>
</file>